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256" r:id="rId2"/>
    <p:sldId id="257" r:id="rId3"/>
    <p:sldId id="258" r:id="rId4"/>
    <p:sldId id="260" r:id="rId5"/>
    <p:sldId id="265" r:id="rId6"/>
    <p:sldId id="263" r:id="rId7"/>
    <p:sldId id="261" r:id="rId8"/>
    <p:sldId id="262" r:id="rId9"/>
    <p:sldId id="264"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6" autoAdjust="0"/>
    <p:restoredTop sz="86456" autoAdjust="0"/>
  </p:normalViewPr>
  <p:slideViewPr>
    <p:cSldViewPr>
      <p:cViewPr varScale="1">
        <p:scale>
          <a:sx n="90" d="100"/>
          <a:sy n="90" d="100"/>
        </p:scale>
        <p:origin x="935"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B1E8CC-EBEA-4AF9-9AF4-3A8F2EED5841}" type="datetimeFigureOut">
              <a:rPr lang="en-US" smtClean="0"/>
              <a:t>5/17/2024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F969BC-9983-42D8-9ED2-6832AAA6CB9E}" type="slidenum">
              <a:rPr lang="en-US" smtClean="0"/>
              <a:t>‹#›</a:t>
            </a:fld>
            <a:endParaRPr lang="en-US"/>
          </a:p>
        </p:txBody>
      </p:sp>
    </p:spTree>
    <p:extLst>
      <p:ext uri="{BB962C8B-B14F-4D97-AF65-F5344CB8AC3E}">
        <p14:creationId xmlns:p14="http://schemas.microsoft.com/office/powerpoint/2010/main" val="1779252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F969BC-9983-42D8-9ED2-6832AAA6CB9E}" type="slidenum">
              <a:rPr lang="en-US" smtClean="0"/>
              <a:t>6</a:t>
            </a:fld>
            <a:endParaRPr lang="en-US"/>
          </a:p>
        </p:txBody>
      </p:sp>
    </p:spTree>
    <p:extLst>
      <p:ext uri="{BB962C8B-B14F-4D97-AF65-F5344CB8AC3E}">
        <p14:creationId xmlns:p14="http://schemas.microsoft.com/office/powerpoint/2010/main" val="3652589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9B807FC-7AE4-41A7-8D89-3FB9AFAC521C}"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625597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B807FC-7AE4-41A7-8D89-3FB9AFAC521C}"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3327271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B807FC-7AE4-41A7-8D89-3FB9AFAC521C}"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2807845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B807FC-7AE4-41A7-8D89-3FB9AFAC521C}"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1050070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B807FC-7AE4-41A7-8D89-3FB9AFAC521C}"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414447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9B807FC-7AE4-41A7-8D89-3FB9AFAC521C}"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3974722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9B807FC-7AE4-41A7-8D89-3FB9AFAC521C}" type="datetimeFigureOut">
              <a:rPr lang="en-US" smtClean="0"/>
              <a:t>5/17/2024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2555419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9B807FC-7AE4-41A7-8D89-3FB9AFAC521C}" type="datetimeFigureOut">
              <a:rPr lang="en-US" smtClean="0"/>
              <a:t>5/17/2024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1261217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B807FC-7AE4-41A7-8D89-3FB9AFAC521C}" type="datetimeFigureOut">
              <a:rPr lang="en-US" smtClean="0"/>
              <a:t>5/17/2024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2340896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B807FC-7AE4-41A7-8D89-3FB9AFAC521C}"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282582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B807FC-7AE4-41A7-8D89-3FB9AFAC521C}"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B6D2B-09FC-4791-A512-E6EA79C290A9}" type="slidenum">
              <a:rPr lang="en-US" smtClean="0"/>
              <a:t>‹#›</a:t>
            </a:fld>
            <a:endParaRPr lang="en-US"/>
          </a:p>
        </p:txBody>
      </p:sp>
    </p:spTree>
    <p:extLst>
      <p:ext uri="{BB962C8B-B14F-4D97-AF65-F5344CB8AC3E}">
        <p14:creationId xmlns:p14="http://schemas.microsoft.com/office/powerpoint/2010/main" val="1262448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B807FC-7AE4-41A7-8D89-3FB9AFAC521C}" type="datetimeFigureOut">
              <a:rPr lang="en-US" smtClean="0"/>
              <a:t>5/17/2024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B6D2B-09FC-4791-A512-E6EA79C290A9}" type="slidenum">
              <a:rPr lang="en-US" smtClean="0"/>
              <a:t>‹#›</a:t>
            </a:fld>
            <a:endParaRPr lang="en-US"/>
          </a:p>
        </p:txBody>
      </p:sp>
    </p:spTree>
    <p:extLst>
      <p:ext uri="{BB962C8B-B14F-4D97-AF65-F5344CB8AC3E}">
        <p14:creationId xmlns:p14="http://schemas.microsoft.com/office/powerpoint/2010/main" val="34045889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inkedin.com/in/howardrudzinsky" TargetMode="External"/><Relationship Id="rId7" Type="http://schemas.openxmlformats.org/officeDocument/2006/relationships/image" Target="../media/image2.jpeg"/><Relationship Id="rId2" Type="http://schemas.openxmlformats.org/officeDocument/2006/relationships/hyperlink" Target="mailto:Howard@OpticsJobs.com" TargetMode="Externa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hyperlink" Target="https://www.linkedin.com/in/jeniferbunis" TargetMode="External"/><Relationship Id="rId4" Type="http://schemas.openxmlformats.org/officeDocument/2006/relationships/hyperlink" Target="mailto:Jenifer@OpticsJobs.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mailto:Howard@OpticsJobs.co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mailto:Jenifer@OpticsJobs.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opticsjobs.c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95300" y="1823046"/>
            <a:ext cx="8153400" cy="1200329"/>
          </a:xfrm>
          <a:prstGeom prst="rect">
            <a:avLst/>
          </a:prstGeom>
          <a:noFill/>
        </p:spPr>
        <p:txBody>
          <a:bodyPr wrap="square" rtlCol="0">
            <a:spAutoFit/>
          </a:bodyPr>
          <a:lstStyle/>
          <a:p>
            <a:pPr algn="ctr"/>
            <a:r>
              <a:rPr lang="en-US" sz="2400" b="1" dirty="0"/>
              <a:t>2nd  Quarter 2024, Optics/Photonics/Laser </a:t>
            </a:r>
          </a:p>
          <a:p>
            <a:pPr algn="ctr"/>
            <a:r>
              <a:rPr lang="en-US" sz="2400" b="1" dirty="0"/>
              <a:t>Talent Acquisition Landscape. </a:t>
            </a:r>
          </a:p>
          <a:p>
            <a:pPr algn="ctr"/>
            <a:r>
              <a:rPr lang="en-US" sz="2400" b="1" dirty="0"/>
              <a:t>Rudzinsky Associates is a value adding partner to its clients.</a:t>
            </a:r>
          </a:p>
        </p:txBody>
      </p:sp>
      <p:sp>
        <p:nvSpPr>
          <p:cNvPr id="14" name="TextBox 13"/>
          <p:cNvSpPr txBox="1"/>
          <p:nvPr/>
        </p:nvSpPr>
        <p:spPr>
          <a:xfrm>
            <a:off x="3428999" y="5638800"/>
            <a:ext cx="2286001" cy="1477328"/>
          </a:xfrm>
          <a:prstGeom prst="rect">
            <a:avLst/>
          </a:prstGeom>
          <a:noFill/>
        </p:spPr>
        <p:txBody>
          <a:bodyPr wrap="square" rtlCol="0">
            <a:spAutoFit/>
          </a:bodyPr>
          <a:lstStyle/>
          <a:p>
            <a:pPr algn="ctr"/>
            <a:r>
              <a:rPr lang="en-US" dirty="0"/>
              <a:t>60+ Years of Optics, Laser, Photonics, Industry  / Talent Experience</a:t>
            </a:r>
          </a:p>
          <a:p>
            <a:endParaRPr lang="en-US" dirty="0"/>
          </a:p>
        </p:txBody>
      </p:sp>
      <p:sp>
        <p:nvSpPr>
          <p:cNvPr id="15" name="TextBox 14"/>
          <p:cNvSpPr txBox="1"/>
          <p:nvPr/>
        </p:nvSpPr>
        <p:spPr>
          <a:xfrm>
            <a:off x="533400" y="5561796"/>
            <a:ext cx="2616047" cy="954107"/>
          </a:xfrm>
          <a:prstGeom prst="rect">
            <a:avLst/>
          </a:prstGeom>
          <a:noFill/>
        </p:spPr>
        <p:txBody>
          <a:bodyPr wrap="square" rtlCol="0" anchor="b">
            <a:spAutoFit/>
          </a:bodyPr>
          <a:lstStyle/>
          <a:p>
            <a:r>
              <a:rPr lang="en-US" sz="1400" b="1" dirty="0"/>
              <a:t>Howard Rudzinsky</a:t>
            </a:r>
          </a:p>
          <a:p>
            <a:r>
              <a:rPr lang="en-US" sz="1400" dirty="0"/>
              <a:t>617/750-2663</a:t>
            </a:r>
          </a:p>
          <a:p>
            <a:r>
              <a:rPr lang="en-US" sz="1400" dirty="0">
                <a:hlinkClick r:id="rId2"/>
              </a:rPr>
              <a:t>Howard@OpticsJobs.com</a:t>
            </a:r>
            <a:endParaRPr lang="en-US" sz="1400" dirty="0"/>
          </a:p>
          <a:p>
            <a:r>
              <a:rPr lang="en-US" sz="1400" dirty="0">
                <a:hlinkClick r:id="rId3"/>
              </a:rPr>
              <a:t>linkedin.com/in/howardrudzinsky</a:t>
            </a:r>
            <a:endParaRPr lang="en-US" sz="1400" dirty="0"/>
          </a:p>
        </p:txBody>
      </p:sp>
      <p:sp>
        <p:nvSpPr>
          <p:cNvPr id="16" name="TextBox 15"/>
          <p:cNvSpPr txBox="1"/>
          <p:nvPr/>
        </p:nvSpPr>
        <p:spPr>
          <a:xfrm>
            <a:off x="6629400" y="5562599"/>
            <a:ext cx="2403172" cy="954107"/>
          </a:xfrm>
          <a:prstGeom prst="rect">
            <a:avLst/>
          </a:prstGeom>
          <a:noFill/>
        </p:spPr>
        <p:txBody>
          <a:bodyPr wrap="square" rtlCol="0" anchor="b">
            <a:spAutoFit/>
          </a:bodyPr>
          <a:lstStyle/>
          <a:p>
            <a:r>
              <a:rPr lang="en-US" sz="1400" b="1" dirty="0"/>
              <a:t>Jenifer Bunis</a:t>
            </a:r>
          </a:p>
          <a:p>
            <a:r>
              <a:rPr lang="en-US" sz="1400" dirty="0"/>
              <a:t>206/499-2728</a:t>
            </a:r>
          </a:p>
          <a:p>
            <a:r>
              <a:rPr lang="en-US" sz="1400" dirty="0">
                <a:hlinkClick r:id="rId4"/>
              </a:rPr>
              <a:t>Jenifer@OpticsJobs.com</a:t>
            </a:r>
            <a:endParaRPr lang="en-US" sz="1400" dirty="0"/>
          </a:p>
          <a:p>
            <a:r>
              <a:rPr lang="en-US" sz="1400" dirty="0">
                <a:hlinkClick r:id="rId5"/>
              </a:rPr>
              <a:t>linkedin.com/in/jeniferbunis</a:t>
            </a:r>
            <a:endParaRPr lang="en-US" sz="1400" dirty="0"/>
          </a:p>
        </p:txBody>
      </p:sp>
      <p:pic>
        <p:nvPicPr>
          <p:cNvPr id="3" name="Picture 2" descr="A black text on a white background&#10;&#10;Description automatically generated">
            <a:extLst>
              <a:ext uri="{FF2B5EF4-FFF2-40B4-BE49-F238E27FC236}">
                <a16:creationId xmlns:a16="http://schemas.microsoft.com/office/drawing/2014/main" id="{EF302D77-10F7-4350-F405-C526810C233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72953" y="228600"/>
            <a:ext cx="5398094" cy="1457485"/>
          </a:xfrm>
          <a:prstGeom prst="rect">
            <a:avLst/>
          </a:prstGeom>
        </p:spPr>
      </p:pic>
      <p:pic>
        <p:nvPicPr>
          <p:cNvPr id="4" name="Picture 3" descr="A person and person smiling&#10;&#10;Description automatically generated">
            <a:extLst>
              <a:ext uri="{FF2B5EF4-FFF2-40B4-BE49-F238E27FC236}">
                <a16:creationId xmlns:a16="http://schemas.microsoft.com/office/drawing/2014/main" id="{E8C21ADB-BB4F-6CE5-F725-09C94A32CB6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949172" y="3126283"/>
            <a:ext cx="3321854" cy="2249864"/>
          </a:xfrm>
          <a:prstGeom prst="rect">
            <a:avLst/>
          </a:prstGeom>
        </p:spPr>
      </p:pic>
    </p:spTree>
    <p:extLst>
      <p:ext uri="{BB962C8B-B14F-4D97-AF65-F5344CB8AC3E}">
        <p14:creationId xmlns:p14="http://schemas.microsoft.com/office/powerpoint/2010/main" val="101995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C7D40-F711-1E5F-11D1-03FA8276C94E}"/>
              </a:ext>
            </a:extLst>
          </p:cNvPr>
          <p:cNvSpPr>
            <a:spLocks noGrp="1"/>
          </p:cNvSpPr>
          <p:nvPr>
            <p:ph type="title"/>
          </p:nvPr>
        </p:nvSpPr>
        <p:spPr>
          <a:xfrm>
            <a:off x="457200" y="274638"/>
            <a:ext cx="8229600" cy="1173162"/>
          </a:xfrm>
        </p:spPr>
        <p:txBody>
          <a:bodyPr>
            <a:normAutofit/>
          </a:bodyPr>
          <a:lstStyle/>
          <a:p>
            <a:r>
              <a:rPr lang="en-US" sz="2400" b="1" u="sng" dirty="0"/>
              <a:t>SAMPLE OF RECENTLY COMPLETED ASSIGNMENTS </a:t>
            </a:r>
          </a:p>
        </p:txBody>
      </p:sp>
      <p:sp>
        <p:nvSpPr>
          <p:cNvPr id="3" name="Content Placeholder 2">
            <a:extLst>
              <a:ext uri="{FF2B5EF4-FFF2-40B4-BE49-F238E27FC236}">
                <a16:creationId xmlns:a16="http://schemas.microsoft.com/office/drawing/2014/main" id="{0DEADF3E-88C0-A329-F83F-6D88392FF8C3}"/>
              </a:ext>
            </a:extLst>
          </p:cNvPr>
          <p:cNvSpPr>
            <a:spLocks noGrp="1"/>
          </p:cNvSpPr>
          <p:nvPr>
            <p:ph idx="1"/>
          </p:nvPr>
        </p:nvSpPr>
        <p:spPr>
          <a:xfrm>
            <a:off x="228600" y="1295400"/>
            <a:ext cx="8686800" cy="5287962"/>
          </a:xfrm>
        </p:spPr>
        <p:txBody>
          <a:bodyPr>
            <a:normAutofit lnSpcReduction="10000"/>
          </a:bodyPr>
          <a:lstStyle/>
          <a:p>
            <a:pPr marL="0" indent="0">
              <a:buNone/>
            </a:pPr>
            <a:r>
              <a:rPr lang="en-US" sz="1400" b="1" u="sng" dirty="0"/>
              <a:t>Position				Location			Notes	</a:t>
            </a:r>
          </a:p>
          <a:p>
            <a:r>
              <a:rPr lang="en-US" sz="1400" dirty="0"/>
              <a:t>Dir Sales/BD NA Metrology		West Coast		200k base OTE 250k+</a:t>
            </a:r>
          </a:p>
          <a:p>
            <a:r>
              <a:rPr lang="en-US" sz="1400" dirty="0"/>
              <a:t>Engineering Mgr / Optical Metrology	Northeast		150k base plus equity</a:t>
            </a:r>
          </a:p>
          <a:p>
            <a:r>
              <a:rPr lang="en-US" sz="1400" dirty="0"/>
              <a:t>Director Business Strategy		Northeast		215k base, 250k OTE</a:t>
            </a:r>
          </a:p>
          <a:p>
            <a:r>
              <a:rPr lang="en-US" sz="1400" dirty="0"/>
              <a:t>Laser Sales Mgr Biomedical		Northeast		150k base, 200k OTE</a:t>
            </a:r>
          </a:p>
          <a:p>
            <a:r>
              <a:rPr lang="en-US" sz="1400" dirty="0"/>
              <a:t>President / CEO, Photonics		New England	250k+ equity package, engaged search</a:t>
            </a:r>
          </a:p>
          <a:p>
            <a:r>
              <a:rPr lang="en-US" sz="1400" dirty="0"/>
              <a:t>VP Engineering, Thin Films, PV		Northeast		225k+ equity package, engaged search</a:t>
            </a:r>
          </a:p>
          <a:p>
            <a:r>
              <a:rPr lang="en-US" sz="1400" dirty="0"/>
              <a:t>Laser Business Development Mgr		West Coast		to 200k+ package, engaged search</a:t>
            </a:r>
          </a:p>
          <a:p>
            <a:r>
              <a:rPr lang="en-US" sz="1400" dirty="0"/>
              <a:t>US based Laser Division General Mgr	West Coast		250k+ package, engaged search </a:t>
            </a:r>
          </a:p>
          <a:p>
            <a:r>
              <a:rPr lang="en-US" sz="1400" dirty="0"/>
              <a:t>VP Engineering, Silicon Photonics 	Northeast		200k+ early stage equity, engaged search</a:t>
            </a:r>
          </a:p>
          <a:p>
            <a:r>
              <a:rPr lang="en-US" sz="1400" dirty="0"/>
              <a:t>Electronic Imaging Sales Engineer	Southeast		140k+ package, engaged search</a:t>
            </a:r>
          </a:p>
          <a:p>
            <a:r>
              <a:rPr lang="en-US" sz="1400" dirty="0"/>
              <a:t>Laser Sales Engineer, entry level		Rocky Mtns		110k+ package, engaged search</a:t>
            </a:r>
          </a:p>
          <a:p>
            <a:r>
              <a:rPr lang="en-US" sz="1400" dirty="0"/>
              <a:t>Optical Components DOD Biz Dev Mgr	Mid Atlantic		200k+ package, engaged search</a:t>
            </a:r>
          </a:p>
          <a:p>
            <a:r>
              <a:rPr lang="en-US" sz="1400" dirty="0"/>
              <a:t>NA Sales Director Photonics Components	Mid Atlantic		190k+ package, engaged search</a:t>
            </a:r>
          </a:p>
          <a:p>
            <a:r>
              <a:rPr lang="en-US" sz="1400" dirty="0"/>
              <a:t>Euro/MidEast Sales Mgr, Optical Components	    Greece/</a:t>
            </a:r>
            <a:r>
              <a:rPr lang="en-US" sz="1400" dirty="0" err="1"/>
              <a:t>Eur</a:t>
            </a:r>
            <a:r>
              <a:rPr lang="en-US" sz="1400" dirty="0"/>
              <a:t>	170k+US package, engaged search</a:t>
            </a:r>
          </a:p>
          <a:p>
            <a:r>
              <a:rPr lang="en-US" sz="1400" dirty="0"/>
              <a:t>Sales Director N America, Optical Components  Northeast		210k+ package, engaged search</a:t>
            </a:r>
          </a:p>
          <a:p>
            <a:r>
              <a:rPr lang="en-US" sz="1400" dirty="0"/>
              <a:t>Optical Testbed Director, Space Telescope	Northeast		220k+pkg, engaged search</a:t>
            </a:r>
          </a:p>
          <a:p>
            <a:r>
              <a:rPr lang="en-US" sz="1400" dirty="0"/>
              <a:t>Inside Sales Engineer, Optical Instruments	Midwest		90k+, engaged search</a:t>
            </a:r>
          </a:p>
          <a:p>
            <a:r>
              <a:rPr lang="en-US" sz="1400" dirty="0"/>
              <a:t>Sr Sales Mgr, Scientific Lasers		West Coast		200k+ pkg</a:t>
            </a:r>
          </a:p>
          <a:p>
            <a:r>
              <a:rPr lang="en-US" sz="1400" dirty="0"/>
              <a:t>Principal Photonics Test Scientist / R&amp;D	West Coast 		200k+ 50k sign on bonus, engaged search</a:t>
            </a:r>
          </a:p>
          <a:p>
            <a:r>
              <a:rPr lang="en-US" sz="1400" dirty="0"/>
              <a:t>Principal Optomechanical Engineer	New England	150k + equity, engaged search</a:t>
            </a:r>
          </a:p>
          <a:p>
            <a:pPr marL="0" indent="0">
              <a:buNone/>
            </a:pPr>
            <a:endParaRPr lang="en-US" sz="1400" dirty="0"/>
          </a:p>
          <a:p>
            <a:pPr marL="0" indent="0">
              <a:buNone/>
            </a:pPr>
            <a:endParaRPr lang="en-US" sz="1400" dirty="0"/>
          </a:p>
        </p:txBody>
      </p:sp>
    </p:spTree>
    <p:extLst>
      <p:ext uri="{BB962C8B-B14F-4D97-AF65-F5344CB8AC3E}">
        <p14:creationId xmlns:p14="http://schemas.microsoft.com/office/powerpoint/2010/main" val="344641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4800"/>
            <a:ext cx="8229600" cy="6186309"/>
          </a:xfrm>
          <a:prstGeom prst="rect">
            <a:avLst/>
          </a:prstGeom>
          <a:noFill/>
        </p:spPr>
        <p:txBody>
          <a:bodyPr wrap="square" rtlCol="0">
            <a:spAutoFit/>
          </a:bodyPr>
          <a:lstStyle/>
          <a:p>
            <a:pPr algn="ctr"/>
            <a:r>
              <a:rPr lang="en-US" sz="2400" b="1" u="sng" dirty="0"/>
              <a:t>Rudzinsky Associates, Uniquely Qualified/Accomplished</a:t>
            </a:r>
            <a:r>
              <a:rPr lang="en-US" sz="2800" b="1" u="sng" dirty="0"/>
              <a:t>:</a:t>
            </a:r>
          </a:p>
          <a:p>
            <a:pPr algn="ctr"/>
            <a:r>
              <a:rPr lang="en-US" sz="2800" dirty="0"/>
              <a:t>	</a:t>
            </a:r>
          </a:p>
          <a:p>
            <a:pPr marL="457200" indent="-457200">
              <a:buFont typeface="Arial" panose="020B0604020202020204" pitchFamily="34" charset="0"/>
              <a:buChar char="•"/>
            </a:pPr>
            <a:r>
              <a:rPr lang="en-US" sz="2000" i="1" dirty="0"/>
              <a:t>Rudzinsky Associates has successfully completed hundreds of talent acquisition projects in Lasers, Optics, Photonics, Fiber-Optics, Imaging and related disciplines since its founding.</a:t>
            </a:r>
          </a:p>
          <a:p>
            <a:endParaRPr lang="en-US" sz="2000" i="1" dirty="0"/>
          </a:p>
          <a:p>
            <a:pPr marL="457200" indent="-457200">
              <a:buFont typeface="Arial" panose="020B0604020202020204" pitchFamily="34" charset="0"/>
              <a:buChar char="•"/>
            </a:pPr>
            <a:r>
              <a:rPr lang="en-US" sz="2000" i="1" dirty="0"/>
              <a:t>RA is a “SME” Subject Matter Expert in Optics, Laser, Photonics, Imaging Talent Acquisition, Talent Evaluation, the employment market nationally. </a:t>
            </a:r>
          </a:p>
          <a:p>
            <a:endParaRPr lang="en-US" sz="2000" i="1" dirty="0"/>
          </a:p>
          <a:p>
            <a:pPr marL="457200" indent="-457200">
              <a:buFont typeface="Arial" panose="020B0604020202020204" pitchFamily="34" charset="0"/>
              <a:buChar char="•"/>
            </a:pPr>
            <a:r>
              <a:rPr lang="en-US" sz="2000" i="1" dirty="0"/>
              <a:t>Rudzinsky Associates, “RA” possesses an unrivaled knowledge base in Optics, Lasers, Photonics/Device, Sytems Engineering, Sales/Marketing, R&amp;D, Manufacturing/Operations Management.</a:t>
            </a:r>
          </a:p>
          <a:p>
            <a:endParaRPr lang="en-US" sz="2000" i="1" dirty="0"/>
          </a:p>
          <a:p>
            <a:pPr marL="457200" indent="-457200">
              <a:buFont typeface="Arial" panose="020B0604020202020204" pitchFamily="34" charset="0"/>
              <a:buChar char="•"/>
            </a:pPr>
            <a:r>
              <a:rPr lang="en-US" sz="2000" i="1" dirty="0"/>
              <a:t>RA has filled hundreds of positions at all levels from technicians, junior engineers, to the Director, VP, CEO/President level in Optical, Laser and Photonics  related firms.</a:t>
            </a:r>
          </a:p>
          <a:p>
            <a:endParaRPr lang="en-US" sz="2000" i="1" dirty="0"/>
          </a:p>
          <a:p>
            <a:pPr marL="457200" indent="-457200">
              <a:buFont typeface="Arial" panose="020B0604020202020204" pitchFamily="34" charset="0"/>
              <a:buChar char="•"/>
            </a:pPr>
            <a:r>
              <a:rPr lang="en-US" sz="2000" i="1" dirty="0"/>
              <a:t>RA’s clients past and present read like a Who’s Who of Optical, Laser and Photonics Industry Leaders and Emerging Co’s. </a:t>
            </a:r>
            <a:endParaRPr lang="en-US" sz="2400" i="1" dirty="0"/>
          </a:p>
        </p:txBody>
      </p:sp>
    </p:spTree>
    <p:extLst>
      <p:ext uri="{BB962C8B-B14F-4D97-AF65-F5344CB8AC3E}">
        <p14:creationId xmlns:p14="http://schemas.microsoft.com/office/powerpoint/2010/main" val="603316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4800"/>
            <a:ext cx="8229600" cy="6001643"/>
          </a:xfrm>
          <a:prstGeom prst="rect">
            <a:avLst/>
          </a:prstGeom>
          <a:noFill/>
        </p:spPr>
        <p:txBody>
          <a:bodyPr wrap="square" rtlCol="0">
            <a:spAutoFit/>
          </a:bodyPr>
          <a:lstStyle/>
          <a:p>
            <a:r>
              <a:rPr lang="en-US" sz="2400" b="1" u="sng" dirty="0"/>
              <a:t>RA has an unparalleled Network of Industry, Academic Contacts</a:t>
            </a:r>
          </a:p>
          <a:p>
            <a:endParaRPr lang="en-US" sz="2000" b="1" u="sng" dirty="0"/>
          </a:p>
          <a:p>
            <a:pPr marL="342900" indent="-342900">
              <a:buFont typeface="Arial" panose="020B0604020202020204" pitchFamily="34" charset="0"/>
              <a:buChar char="•"/>
            </a:pPr>
            <a:r>
              <a:rPr lang="en-US" sz="2000" i="1" dirty="0"/>
              <a:t>RA maintains an extensive network of Industry contacts gained through 60+ years of continuous service to the Photonics Community Nationwide and Internationally.</a:t>
            </a:r>
          </a:p>
          <a:p>
            <a:endParaRPr lang="en-US" sz="2000" i="1" dirty="0"/>
          </a:p>
          <a:p>
            <a:pPr marL="342900" indent="-342900">
              <a:buFont typeface="Arial" panose="020B0604020202020204" pitchFamily="34" charset="0"/>
              <a:buChar char="•"/>
            </a:pPr>
            <a:r>
              <a:rPr lang="en-US" sz="2000" i="1" dirty="0"/>
              <a:t>RA has numerous contacts at all levels of organizations, from the factory floor to the “C”, “Executive” suite that we can immediately contact to engage on all level of assignments. These Laser, Optical, Photonics Technical Contributors /Thought / Industry Leaders take our calls!</a:t>
            </a:r>
          </a:p>
          <a:p>
            <a:pPr marL="342900" indent="-342900">
              <a:buFont typeface="Arial" panose="020B0604020202020204" pitchFamily="34" charset="0"/>
              <a:buChar char="•"/>
            </a:pPr>
            <a:endParaRPr lang="en-US" sz="2000" i="1" dirty="0"/>
          </a:p>
          <a:p>
            <a:pPr marL="342900" indent="-342900">
              <a:buFont typeface="Arial" panose="020B0604020202020204" pitchFamily="34" charset="0"/>
              <a:buChar char="•"/>
            </a:pPr>
            <a:r>
              <a:rPr lang="en-US" sz="2000" i="1" dirty="0"/>
              <a:t>RA does not have to learn Who is Who in the industry.</a:t>
            </a:r>
          </a:p>
          <a:p>
            <a:endParaRPr lang="en-US" sz="2000" i="1" dirty="0"/>
          </a:p>
          <a:p>
            <a:pPr marL="342900" indent="-342900">
              <a:buFont typeface="Arial" panose="020B0604020202020204" pitchFamily="34" charset="0"/>
              <a:buChar char="•"/>
            </a:pPr>
            <a:r>
              <a:rPr lang="en-US" sz="2000" i="1" dirty="0"/>
              <a:t>As Alumni of the University of Rochester, RA maintains a great relationship with the Institute of Optics.  Jenifer Bunis is an advisory board member of Luminate, the Rochester  Photonics Technology Incubator.</a:t>
            </a:r>
          </a:p>
          <a:p>
            <a:pPr marL="342900" indent="-342900">
              <a:buFont typeface="Arial" panose="020B0604020202020204" pitchFamily="34" charset="0"/>
              <a:buChar char="•"/>
            </a:pPr>
            <a:endParaRPr lang="en-US" sz="2000" i="1" dirty="0"/>
          </a:p>
          <a:p>
            <a:pPr marL="342900" indent="-342900">
              <a:buFont typeface="Arial" panose="020B0604020202020204" pitchFamily="34" charset="0"/>
              <a:buChar char="•"/>
            </a:pPr>
            <a:r>
              <a:rPr lang="en-US" sz="2000" i="1" dirty="0"/>
              <a:t>RA utilizes a dedicated research team, with direct industry experience to build a talent pipeline faster and </a:t>
            </a:r>
            <a:r>
              <a:rPr lang="en-US" sz="2000" i="1"/>
              <a:t>more efficiently.</a:t>
            </a:r>
            <a:endParaRPr lang="en-US" sz="2000" i="1" dirty="0"/>
          </a:p>
        </p:txBody>
      </p:sp>
    </p:spTree>
    <p:extLst>
      <p:ext uri="{BB962C8B-B14F-4D97-AF65-F5344CB8AC3E}">
        <p14:creationId xmlns:p14="http://schemas.microsoft.com/office/powerpoint/2010/main" val="3694111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228599"/>
            <a:ext cx="8534400" cy="6617196"/>
          </a:xfrm>
          <a:prstGeom prst="rect">
            <a:avLst/>
          </a:prstGeom>
          <a:noFill/>
        </p:spPr>
        <p:txBody>
          <a:bodyPr wrap="square" rtlCol="0">
            <a:spAutoFit/>
          </a:bodyPr>
          <a:lstStyle/>
          <a:p>
            <a:pPr algn="ctr"/>
            <a:r>
              <a:rPr lang="en-US" sz="2000" b="1" i="1" u="sng" dirty="0"/>
              <a:t>RA’s view of the Photonics /US Labor Market in the US in  Oct. 2023</a:t>
            </a:r>
            <a:endParaRPr lang="en-US" sz="2000" i="1" dirty="0"/>
          </a:p>
          <a:p>
            <a:endParaRPr lang="en-US" sz="2000" i="1" dirty="0"/>
          </a:p>
          <a:p>
            <a:pPr marL="285750" indent="-285750">
              <a:buFont typeface="Arial" panose="020B0604020202020204" pitchFamily="34" charset="0"/>
              <a:buChar char="•"/>
            </a:pPr>
            <a:r>
              <a:rPr lang="en-US" sz="1600" i="1" dirty="0"/>
              <a:t>There were </a:t>
            </a:r>
            <a:r>
              <a:rPr lang="en-US" sz="1600" dirty="0"/>
              <a:t>8.5 million job openings in the US as of end of March 2024</a:t>
            </a:r>
            <a:r>
              <a:rPr lang="en-US" sz="1600" i="1" dirty="0"/>
              <a:t>.  There is less than ½ an unemployed person for every available job opening.</a:t>
            </a:r>
          </a:p>
          <a:p>
            <a:pPr marL="285750" indent="-285750">
              <a:buFont typeface="Arial" panose="020B0604020202020204" pitchFamily="34" charset="0"/>
              <a:buChar char="•"/>
            </a:pPr>
            <a:endParaRPr lang="en-US" sz="1600" i="1" dirty="0"/>
          </a:p>
          <a:p>
            <a:pPr marL="285750" indent="-285750">
              <a:buFont typeface="Arial" panose="020B0604020202020204" pitchFamily="34" charset="0"/>
              <a:buChar char="•"/>
            </a:pPr>
            <a:r>
              <a:rPr lang="en-US" sz="1600" i="1" dirty="0"/>
              <a:t>In March of 2024, 3.3 million workers quit their jobs, and total separations was 5.2 million workers both slightly down from the summer.</a:t>
            </a:r>
          </a:p>
          <a:p>
            <a:pPr marL="285750" indent="-285750">
              <a:buFont typeface="Arial" panose="020B0604020202020204" pitchFamily="34" charset="0"/>
              <a:buChar char="•"/>
            </a:pPr>
            <a:endParaRPr lang="en-US" sz="1600" i="1" dirty="0"/>
          </a:p>
          <a:p>
            <a:pPr marL="285750" indent="-285750">
              <a:buFont typeface="Arial" panose="020B0604020202020204" pitchFamily="34" charset="0"/>
              <a:buChar char="•"/>
            </a:pPr>
            <a:r>
              <a:rPr lang="en-US" sz="1600" i="1" dirty="0"/>
              <a:t>The national nonfarm unemployment rate remained at 3.9% in April 2024 and has remained between 3.6%-3.9% since April 2022. Those with bachelor degrees and higher have a 1.9% unemployment rate.</a:t>
            </a:r>
          </a:p>
          <a:p>
            <a:endParaRPr lang="en-US" sz="1600" i="1" dirty="0"/>
          </a:p>
          <a:p>
            <a:pPr marL="285750" indent="-285750">
              <a:buFont typeface="Arial" panose="020B0604020202020204" pitchFamily="34" charset="0"/>
              <a:buChar char="•"/>
            </a:pPr>
            <a:r>
              <a:rPr lang="en-US" sz="1600" i="1" dirty="0"/>
              <a:t>As of this date, May 2024, there are ~138,000+ job openings on Indeed that have the word laser, optics, fiber optics, photonics, imaging,  physics or instrumentation in them. </a:t>
            </a:r>
          </a:p>
          <a:p>
            <a:pPr marL="285750" indent="-285750">
              <a:buFont typeface="Arial" panose="020B0604020202020204" pitchFamily="34" charset="0"/>
              <a:buChar char="•"/>
            </a:pPr>
            <a:endParaRPr lang="en-US" sz="1600" i="1" dirty="0"/>
          </a:p>
          <a:p>
            <a:pPr marL="285750" indent="-285750">
              <a:buFont typeface="Arial" panose="020B0604020202020204" pitchFamily="34" charset="0"/>
              <a:buChar char="•"/>
            </a:pPr>
            <a:r>
              <a:rPr lang="en-US" sz="1600" i="1" dirty="0"/>
              <a:t>According to the Bureau of Labor Statistics, engineering related professions are expected to continue growing at 3% per year through 2029.</a:t>
            </a:r>
          </a:p>
          <a:p>
            <a:endParaRPr lang="en-US" sz="1600" i="1" dirty="0"/>
          </a:p>
          <a:p>
            <a:pPr marL="285750" indent="-285750">
              <a:buFont typeface="Arial" panose="020B0604020202020204" pitchFamily="34" charset="0"/>
              <a:buChar char="•"/>
            </a:pPr>
            <a:r>
              <a:rPr lang="en-US" sz="1600" i="1" dirty="0"/>
              <a:t>Competition for “A” level talent is fierce now.  Companies are facing both retention and talent attraction issues as a strategic gate to business growth.</a:t>
            </a:r>
          </a:p>
          <a:p>
            <a:endParaRPr lang="en-US" sz="1600" i="1" dirty="0"/>
          </a:p>
          <a:p>
            <a:pPr marL="285750" indent="-285750">
              <a:buFont typeface="Arial" panose="020B0604020202020204" pitchFamily="34" charset="0"/>
              <a:buChar char="•"/>
            </a:pPr>
            <a:r>
              <a:rPr lang="en-US" sz="1600" i="1" dirty="0"/>
              <a:t> </a:t>
            </a:r>
            <a:r>
              <a:rPr lang="en-US" sz="1600" b="1" i="1" dirty="0"/>
              <a:t>Rudzinsky Associates acts as an extension of your organization, as brand, product, technology ambassadors, with the credibility to bring, attract and capture talent to your organization in an unparalleled, unrivaled manner.</a:t>
            </a:r>
          </a:p>
          <a:p>
            <a:r>
              <a:rPr lang="en-US" sz="1200" dirty="0"/>
              <a:t>(data provided from US Dept of Labor and or Bureau of Labor Statistics.)</a:t>
            </a:r>
          </a:p>
          <a:p>
            <a:endParaRPr lang="en-US" sz="2000" i="1" dirty="0"/>
          </a:p>
        </p:txBody>
      </p:sp>
    </p:spTree>
    <p:extLst>
      <p:ext uri="{BB962C8B-B14F-4D97-AF65-F5344CB8AC3E}">
        <p14:creationId xmlns:p14="http://schemas.microsoft.com/office/powerpoint/2010/main" val="2136819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533400"/>
            <a:ext cx="7696200" cy="6524863"/>
          </a:xfrm>
          <a:prstGeom prst="rect">
            <a:avLst/>
          </a:prstGeom>
          <a:noFill/>
        </p:spPr>
        <p:txBody>
          <a:bodyPr wrap="square" rtlCol="0">
            <a:spAutoFit/>
          </a:bodyPr>
          <a:lstStyle/>
          <a:p>
            <a:pPr lvl="0" algn="ctr"/>
            <a:r>
              <a:rPr lang="en-US" sz="2000" b="1" i="1" u="sng" dirty="0">
                <a:solidFill>
                  <a:prstClr val="black"/>
                </a:solidFill>
              </a:rPr>
              <a:t>RA’s approach to challenging talent acquistion projects</a:t>
            </a:r>
          </a:p>
          <a:p>
            <a:pPr lvl="0"/>
            <a:endParaRPr lang="en-US" i="1" dirty="0">
              <a:solidFill>
                <a:prstClr val="black"/>
              </a:solidFill>
            </a:endParaRPr>
          </a:p>
          <a:p>
            <a:pPr marL="342900" lvl="0" indent="-342900">
              <a:buFont typeface="Arial" panose="020B0604020202020204" pitchFamily="34" charset="0"/>
              <a:buChar char="•"/>
            </a:pPr>
            <a:r>
              <a:rPr lang="en-US" i="1" dirty="0">
                <a:solidFill>
                  <a:prstClr val="black"/>
                </a:solidFill>
              </a:rPr>
              <a:t>Jenifer and Howard start with introductory and then detailed discussions with your team as needed.  Not only do we want to understand the specific opening in depth, but we also want to understand your culture, your organization dynamics, strengths, opportunities, success factors, your markets and customers.  </a:t>
            </a:r>
          </a:p>
          <a:p>
            <a:pPr marL="342900" lvl="0" indent="-342900">
              <a:buFont typeface="Arial" panose="020B0604020202020204" pitchFamily="34" charset="0"/>
              <a:buChar char="•"/>
            </a:pPr>
            <a:endParaRPr lang="en-US" i="1" dirty="0">
              <a:solidFill>
                <a:prstClr val="black"/>
              </a:solidFill>
            </a:endParaRPr>
          </a:p>
          <a:p>
            <a:pPr marL="342900" lvl="0" indent="-342900">
              <a:buFont typeface="Arial" panose="020B0604020202020204" pitchFamily="34" charset="0"/>
              <a:buChar char="•"/>
            </a:pPr>
            <a:r>
              <a:rPr lang="en-US" i="1" dirty="0">
                <a:solidFill>
                  <a:prstClr val="black"/>
                </a:solidFill>
              </a:rPr>
              <a:t>With 45+ years of photonics talent evaluation, and talent acquisition experience, we bring a very focused approach to developing a pipeline of candidates for your role.  Our industry experience helps this process to be as timely and cost effective as it can be.</a:t>
            </a:r>
          </a:p>
          <a:p>
            <a:pPr marL="342900" lvl="0" indent="-342900">
              <a:buFont typeface="Arial" panose="020B0604020202020204" pitchFamily="34" charset="0"/>
              <a:buChar char="•"/>
            </a:pPr>
            <a:endParaRPr lang="en-US" i="1" dirty="0">
              <a:solidFill>
                <a:prstClr val="black"/>
              </a:solidFill>
            </a:endParaRPr>
          </a:p>
          <a:p>
            <a:pPr marL="342900" lvl="0" indent="-342900">
              <a:buFont typeface="Arial" panose="020B0604020202020204" pitchFamily="34" charset="0"/>
              <a:buChar char="•"/>
            </a:pPr>
            <a:r>
              <a:rPr lang="en-US" i="1" dirty="0">
                <a:solidFill>
                  <a:prstClr val="black"/>
                </a:solidFill>
              </a:rPr>
              <a:t>Our process is dynamic, iterative, and employs a constant feedback loop.</a:t>
            </a:r>
          </a:p>
          <a:p>
            <a:pPr marL="342900" lvl="0" indent="-342900">
              <a:buFont typeface="Arial" panose="020B0604020202020204" pitchFamily="34" charset="0"/>
              <a:buChar char="•"/>
            </a:pPr>
            <a:endParaRPr lang="en-US" i="1" dirty="0">
              <a:solidFill>
                <a:prstClr val="black"/>
              </a:solidFill>
            </a:endParaRPr>
          </a:p>
          <a:p>
            <a:pPr marL="342900" lvl="0" indent="-342900">
              <a:buFont typeface="Arial" panose="020B0604020202020204" pitchFamily="34" charset="0"/>
              <a:buChar char="•"/>
            </a:pPr>
            <a:r>
              <a:rPr lang="en-US" i="1" dirty="0">
                <a:solidFill>
                  <a:prstClr val="black"/>
                </a:solidFill>
              </a:rPr>
              <a:t>We start with our personal industry network of colleagues, friends, past candidates, clients, and other industry and academic contacts in a network that is unrivaled by other talent firms.</a:t>
            </a:r>
          </a:p>
          <a:p>
            <a:pPr marL="342900" lvl="0" indent="-342900">
              <a:buFont typeface="Arial" panose="020B0604020202020204" pitchFamily="34" charset="0"/>
              <a:buChar char="•"/>
            </a:pPr>
            <a:endParaRPr lang="en-US" i="1" dirty="0">
              <a:solidFill>
                <a:prstClr val="black"/>
              </a:solidFill>
            </a:endParaRPr>
          </a:p>
          <a:p>
            <a:pPr marL="342900" lvl="0" indent="-342900">
              <a:buFont typeface="Arial" panose="020B0604020202020204" pitchFamily="34" charset="0"/>
              <a:buChar char="•"/>
            </a:pPr>
            <a:r>
              <a:rPr lang="en-US" b="1" i="1" dirty="0">
                <a:solidFill>
                  <a:prstClr val="black"/>
                </a:solidFill>
              </a:rPr>
              <a:t>Most importantly, we would never accept an assignment we are not highly confident we can complete.  </a:t>
            </a:r>
          </a:p>
          <a:p>
            <a:pPr marL="342900" lvl="0" indent="-342900">
              <a:buFont typeface="Arial" panose="020B0604020202020204" pitchFamily="34" charset="0"/>
              <a:buChar char="•"/>
            </a:pPr>
            <a:endParaRPr lang="en-US" i="1" dirty="0">
              <a:solidFill>
                <a:prstClr val="black"/>
              </a:solidFill>
            </a:endParaRPr>
          </a:p>
          <a:p>
            <a:pPr marL="342900" lvl="0" indent="-342900">
              <a:buFont typeface="Arial" panose="020B0604020202020204" pitchFamily="34" charset="0"/>
              <a:buChar char="•"/>
            </a:pPr>
            <a:endParaRPr lang="en-US" sz="2000" i="1" dirty="0">
              <a:solidFill>
                <a:prstClr val="black"/>
              </a:solidFill>
            </a:endParaRPr>
          </a:p>
        </p:txBody>
      </p:sp>
    </p:spTree>
    <p:extLst>
      <p:ext uri="{BB962C8B-B14F-4D97-AF65-F5344CB8AC3E}">
        <p14:creationId xmlns:p14="http://schemas.microsoft.com/office/powerpoint/2010/main" val="2323821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47880"/>
            <a:ext cx="7696200" cy="7355860"/>
          </a:xfrm>
          <a:prstGeom prst="rect">
            <a:avLst/>
          </a:prstGeom>
          <a:noFill/>
        </p:spPr>
        <p:txBody>
          <a:bodyPr wrap="square" rtlCol="0">
            <a:spAutoFit/>
          </a:bodyPr>
          <a:lstStyle/>
          <a:p>
            <a:pPr algn="ctr"/>
            <a:r>
              <a:rPr lang="en-US" sz="2000" b="1" u="sng" dirty="0"/>
              <a:t>How can you engage with RA?</a:t>
            </a:r>
          </a:p>
          <a:p>
            <a:pPr marL="342900" indent="-342900">
              <a:buFont typeface="Arial" panose="020B0604020202020204" pitchFamily="34" charset="0"/>
              <a:buChar char="•"/>
            </a:pPr>
            <a:endParaRPr lang="en-US" sz="2000" i="1" dirty="0"/>
          </a:p>
          <a:p>
            <a:pPr marL="342900" indent="-342900">
              <a:buFont typeface="Arial" panose="020B0604020202020204" pitchFamily="34" charset="0"/>
              <a:buChar char="•"/>
            </a:pPr>
            <a:r>
              <a:rPr lang="en-US" b="1" i="1" dirty="0"/>
              <a:t>Talk to Howard and Jenifer  today!  </a:t>
            </a:r>
            <a:r>
              <a:rPr lang="en-US" i="1" dirty="0"/>
              <a:t>Howard c-617/750-2663.  </a:t>
            </a:r>
          </a:p>
          <a:p>
            <a:pPr marL="339725"/>
            <a:r>
              <a:rPr lang="en-US" i="1" dirty="0"/>
              <a:t>Jenifer c-206/499-2728.  Text message or call us.</a:t>
            </a:r>
          </a:p>
          <a:p>
            <a:pPr marL="339725"/>
            <a:r>
              <a:rPr lang="en-US" i="1" dirty="0"/>
              <a:t>Email us:  </a:t>
            </a:r>
            <a:r>
              <a:rPr lang="en-US" i="1" dirty="0">
                <a:hlinkClick r:id="rId3"/>
              </a:rPr>
              <a:t>Howard@OpticsJobs.com</a:t>
            </a:r>
            <a:r>
              <a:rPr lang="en-US" i="1" dirty="0"/>
              <a:t>, </a:t>
            </a:r>
            <a:r>
              <a:rPr lang="en-US" i="1" dirty="0">
                <a:hlinkClick r:id="rId4"/>
              </a:rPr>
              <a:t>Jenifer@OpticsJobs.com</a:t>
            </a:r>
            <a:r>
              <a:rPr lang="en-US" i="1" dirty="0"/>
              <a:t> </a:t>
            </a:r>
          </a:p>
          <a:p>
            <a:endParaRPr lang="en-US" i="1" dirty="0"/>
          </a:p>
          <a:p>
            <a:pPr marL="342900" indent="-342900">
              <a:buFont typeface="Arial" panose="020B0604020202020204" pitchFamily="34" charset="0"/>
              <a:buChar char="•"/>
            </a:pPr>
            <a:r>
              <a:rPr lang="en-US" i="1" dirty="0"/>
              <a:t>This employment market for talent is highly competitive. Employers are desperate, using counteroffers to retain employees.  Candidates are skittish, hedging their bets by engaging multiple opportunities concurrently. Last minute competing offers or “candidate surprises” including reneges are common.  You need RA to be engaged with prospective candidates / potential employees through the entire talent acquisition cycle.  </a:t>
            </a:r>
            <a:r>
              <a:rPr lang="en-US" b="1" i="1" dirty="0"/>
              <a:t>We are good at this and mitigate against some of these downside risks.</a:t>
            </a:r>
          </a:p>
          <a:p>
            <a:pPr marL="342900" indent="-342900">
              <a:buFont typeface="Arial" panose="020B0604020202020204" pitchFamily="34" charset="0"/>
              <a:buChar char="•"/>
            </a:pPr>
            <a:endParaRPr lang="en-US" i="1" dirty="0"/>
          </a:p>
          <a:p>
            <a:pPr marL="342900" indent="-342900">
              <a:buFont typeface="Arial" panose="020B0604020202020204" pitchFamily="34" charset="0"/>
              <a:buChar char="•"/>
            </a:pPr>
            <a:r>
              <a:rPr lang="en-US" i="1" dirty="0"/>
              <a:t>Many of our assignments are “engaged searches”.  You are buying RA’s subject matter expertise on a dedicated basis to see your talent project through to completion.  More than 75% of our fee is on the table for us to earn upon successful completion.  Engaged searches have priority in our firm over contingency assignments.  </a:t>
            </a:r>
            <a:r>
              <a:rPr lang="en-US" b="1" i="1" dirty="0"/>
              <a:t>We are closers.  </a:t>
            </a:r>
            <a:r>
              <a:rPr lang="en-US" i="1" dirty="0"/>
              <a:t>We fight for our clients.</a:t>
            </a:r>
          </a:p>
          <a:p>
            <a:pPr marL="342900" indent="-342900">
              <a:buFont typeface="Arial" panose="020B0604020202020204" pitchFamily="34" charset="0"/>
              <a:buChar char="•"/>
            </a:pPr>
            <a:endParaRPr lang="en-US" i="1" dirty="0"/>
          </a:p>
          <a:p>
            <a:pPr marL="342900" indent="-342900">
              <a:buFont typeface="Arial" panose="020B0604020202020204" pitchFamily="34" charset="0"/>
              <a:buChar char="•"/>
            </a:pPr>
            <a:r>
              <a:rPr lang="en-US" i="1" dirty="0"/>
              <a:t>We can also engage with clients on an exclusive contingency or contingency basis as well.  We are happy to talk to you about your options, and your talent project’s details, nuances, complexity, challenges.</a:t>
            </a:r>
          </a:p>
          <a:p>
            <a:endParaRPr lang="en-US" i="1" dirty="0"/>
          </a:p>
          <a:p>
            <a:pPr marL="342900" indent="-342900">
              <a:buFont typeface="Arial" panose="020B0604020202020204" pitchFamily="34" charset="0"/>
              <a:buChar char="•"/>
            </a:pPr>
            <a:endParaRPr lang="en-US" i="1" dirty="0"/>
          </a:p>
        </p:txBody>
      </p:sp>
    </p:spTree>
    <p:extLst>
      <p:ext uri="{BB962C8B-B14F-4D97-AF65-F5344CB8AC3E}">
        <p14:creationId xmlns:p14="http://schemas.microsoft.com/office/powerpoint/2010/main" val="1479453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08541"/>
            <a:ext cx="8305800" cy="5693866"/>
          </a:xfrm>
          <a:prstGeom prst="rect">
            <a:avLst/>
          </a:prstGeom>
          <a:noFill/>
        </p:spPr>
        <p:txBody>
          <a:bodyPr wrap="square" rtlCol="0">
            <a:spAutoFit/>
          </a:bodyPr>
          <a:lstStyle/>
          <a:p>
            <a:pPr algn="ctr"/>
            <a:r>
              <a:rPr lang="en-US" sz="2000" b="1" u="sng" dirty="0"/>
              <a:t>How does RA typically approach assignments?</a:t>
            </a:r>
          </a:p>
          <a:p>
            <a:endParaRPr lang="en-US" sz="2000" dirty="0"/>
          </a:p>
          <a:p>
            <a:pPr marL="342900" indent="-342900">
              <a:buFont typeface="Arial" panose="020B0604020202020204" pitchFamily="34" charset="0"/>
              <a:buChar char="•"/>
            </a:pPr>
            <a:endParaRPr lang="en-US" b="1" u="sng" dirty="0"/>
          </a:p>
          <a:p>
            <a:pPr marL="342900" indent="-342900">
              <a:buFont typeface="Arial" panose="020B0604020202020204" pitchFamily="34" charset="0"/>
              <a:buChar char="•"/>
            </a:pPr>
            <a:r>
              <a:rPr lang="en-US" b="1" u="sng" dirty="0"/>
              <a:t>0-45 days:</a:t>
            </a:r>
            <a:r>
              <a:rPr lang="en-US" dirty="0"/>
              <a:t>	RA talks to you/your team via phone/video conference for initial discussions.  Search guidelines, position descriptions approach agreed to.  RA reaches out to industry leaders and contacts, begins sourcing existing contacts we already know.  On day 1 RA has people to call in mind already to start this search.  RA starts establishing rapport with new contacts and starts identifying and reaching out to them and prospective candidates referred.  As a dynamic, iterative process, clients receive weekly briefings on activity, contacts, pre-screening some candidates with client for calibration.  This continuous feedback loop results in a very targeted search process.</a:t>
            </a:r>
          </a:p>
          <a:p>
            <a:endParaRPr lang="en-US" dirty="0"/>
          </a:p>
          <a:p>
            <a:pPr marL="342900" indent="-342900">
              <a:buFont typeface="Arial" panose="020B0604020202020204" pitchFamily="34" charset="0"/>
              <a:buChar char="•"/>
            </a:pPr>
            <a:r>
              <a:rPr lang="en-US" b="1" u="sng" dirty="0"/>
              <a:t>30-90 days:</a:t>
            </a:r>
            <a:r>
              <a:rPr lang="en-US" dirty="0"/>
              <a:t>	RA builds rapport and starts to establish harder targets, while concurrently continuously identifying other targets for initial contact.  As initial candidates express interest, further screening conversations including video interviewing occurs.  Formal and informal (ie. back channel) reference screening occurs continuously.  Promising candidates are preliminarily presented by a detailed presentation/write up and resume.  If any candidates are viewed positively, initial phone screens scheduled with client’s team.</a:t>
            </a:r>
          </a:p>
        </p:txBody>
      </p:sp>
    </p:spTree>
    <p:extLst>
      <p:ext uri="{BB962C8B-B14F-4D97-AF65-F5344CB8AC3E}">
        <p14:creationId xmlns:p14="http://schemas.microsoft.com/office/powerpoint/2010/main" val="2998059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08541"/>
            <a:ext cx="8305800" cy="6340197"/>
          </a:xfrm>
          <a:prstGeom prst="rect">
            <a:avLst/>
          </a:prstGeom>
          <a:noFill/>
        </p:spPr>
        <p:txBody>
          <a:bodyPr wrap="square" rtlCol="0">
            <a:spAutoFit/>
          </a:bodyPr>
          <a:lstStyle/>
          <a:p>
            <a:pPr algn="ctr"/>
            <a:r>
              <a:rPr lang="en-US" sz="2000" b="1" u="sng" dirty="0"/>
              <a:t>How would RA approach this challenging assignment cont.</a:t>
            </a:r>
          </a:p>
          <a:p>
            <a:endParaRPr lang="en-US" sz="800" dirty="0"/>
          </a:p>
          <a:p>
            <a:endParaRPr lang="en-US" b="1" u="sng" dirty="0"/>
          </a:p>
          <a:p>
            <a:r>
              <a:rPr lang="en-US" b="1" u="sng" dirty="0"/>
              <a:t>60-90 days: </a:t>
            </a:r>
            <a:r>
              <a:rPr lang="en-US" dirty="0"/>
              <a:t>Candidates that have been considered of interest continue to have initial phone screens with Human Resources, hiring managers and or Search Committee principals.  Candidates considered of interest and viable are scheduled for initial meetings / interviews.  If client wants RA to meet candidates first, arrangements made for an initial in person meeting.  At this stage there should be several or more viable candidates that are of continuing interest and are in varying stages of discussion, presentation, conversation, scheduling.  If client seeks to use any kind of “testing” we would have it done in conjunction with these initial interviews.</a:t>
            </a:r>
          </a:p>
          <a:p>
            <a:endParaRPr lang="en-US" dirty="0"/>
          </a:p>
          <a:p>
            <a:r>
              <a:rPr lang="en-US" b="1" u="sng" dirty="0"/>
              <a:t>75-120 days: </a:t>
            </a:r>
            <a:r>
              <a:rPr lang="en-US" dirty="0"/>
              <a:t>With 3-5 candidates in our pipeline, we narrow this down to 2-3 finalists and have another round of interviews.  A finalist is selected and offer negotiations begin.  At this stage all the facts of family, relocation, house, start date availability have been long on the table.  Candidate at this stage of the process is “pre-closed” and parties negotiate a mutually satisfactory offer package.</a:t>
            </a:r>
          </a:p>
          <a:p>
            <a:endParaRPr lang="en-US" dirty="0"/>
          </a:p>
          <a:p>
            <a:r>
              <a:rPr lang="en-US" b="1" u="sng" dirty="0"/>
              <a:t>90-150 days:</a:t>
            </a:r>
            <a:r>
              <a:rPr lang="en-US" dirty="0"/>
              <a:t>  Offer acceptance, start date agreed to.  RA’s invoice arrives on the start date, we celebrate!</a:t>
            </a:r>
            <a:endParaRPr lang="en-US" b="1" u="sng" dirty="0"/>
          </a:p>
          <a:p>
            <a:r>
              <a:rPr lang="en-US" b="1" i="1" u="sng" dirty="0"/>
              <a:t>This timeline is an example of a </a:t>
            </a:r>
            <a:r>
              <a:rPr lang="en-US" b="1" i="1" u="sng" dirty="0" err="1"/>
              <a:t>sr</a:t>
            </a:r>
            <a:r>
              <a:rPr lang="en-US" b="1" i="1" u="sng" dirty="0"/>
              <a:t> level search.  Searches can take more or less time depending on complexity/scarcity, but clients should be prepared for a 3-5 month total process timeline for senior level assignments 1.5-3 months for less senior roles.</a:t>
            </a:r>
          </a:p>
        </p:txBody>
      </p:sp>
    </p:spTree>
    <p:extLst>
      <p:ext uri="{BB962C8B-B14F-4D97-AF65-F5344CB8AC3E}">
        <p14:creationId xmlns:p14="http://schemas.microsoft.com/office/powerpoint/2010/main" val="1787983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33400"/>
            <a:ext cx="8001000" cy="5539978"/>
          </a:xfrm>
          <a:prstGeom prst="rect">
            <a:avLst/>
          </a:prstGeom>
          <a:noFill/>
        </p:spPr>
        <p:txBody>
          <a:bodyPr wrap="square" rtlCol="0">
            <a:spAutoFit/>
          </a:bodyPr>
          <a:lstStyle/>
          <a:p>
            <a:pPr algn="ctr"/>
            <a:r>
              <a:rPr lang="en-US" sz="2000" b="1" u="sng" dirty="0"/>
              <a:t>How would RA approach challenging assignments cont.</a:t>
            </a:r>
          </a:p>
          <a:p>
            <a:endParaRPr lang="en-US" sz="2000" i="1" dirty="0"/>
          </a:p>
          <a:p>
            <a:r>
              <a:rPr lang="en-US" i="1" dirty="0"/>
              <a:t>This timeline is an approximate estimation of what we think is reasonable.</a:t>
            </a:r>
          </a:p>
          <a:p>
            <a:r>
              <a:rPr lang="en-US" i="1" dirty="0"/>
              <a:t>There are many factors that affect a search timeline;  holidays, kids in school, a home to sell, a spouse/significant other’s profession.  Our expectation is that a 3-6-month timeline for senior level searches has been typical in this highly competitive and labor challenged talent market.  Less senior assignments have range from 1-3+ months.  It could be longer, or we could find the right person sooner.  </a:t>
            </a:r>
          </a:p>
          <a:p>
            <a:endParaRPr lang="en-US" i="1" dirty="0"/>
          </a:p>
          <a:p>
            <a:r>
              <a:rPr lang="en-US" i="1" dirty="0"/>
              <a:t>Rudzinsky Associates will work tirelessly to satisfy you our client and earn most of our fee upon successful completion.  RA will make it our mission to bring our clients the exceptional candidate that will satisfy and or exceed your expectations, adding long-term value to your organization.  RA looks forward to a long-term relationship with our clients and playing a key role in the present and future success and direction of your organization.  Thank You for the Opportunity!  </a:t>
            </a:r>
          </a:p>
          <a:p>
            <a:endParaRPr lang="en-US" sz="2000" i="1" dirty="0"/>
          </a:p>
          <a:p>
            <a:r>
              <a:rPr lang="en-US" sz="2000" i="1" dirty="0"/>
              <a:t>Howard Rudzinsky  </a:t>
            </a:r>
          </a:p>
          <a:p>
            <a:endParaRPr lang="en-US" sz="2000" i="1" dirty="0"/>
          </a:p>
          <a:p>
            <a:pPr algn="ctr"/>
            <a:r>
              <a:rPr lang="en-US" sz="2000" i="1" dirty="0">
                <a:hlinkClick r:id="rId2"/>
              </a:rPr>
              <a:t>www.OpticsJobs.com</a:t>
            </a:r>
            <a:endParaRPr lang="en-US" sz="2000" i="1" dirty="0"/>
          </a:p>
        </p:txBody>
      </p:sp>
      <p:pic>
        <p:nvPicPr>
          <p:cNvPr id="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4953000"/>
            <a:ext cx="1866899" cy="528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359218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69867</TotalTime>
  <Words>2038</Words>
  <Application>Microsoft Office PowerPoint</Application>
  <PresentationFormat>On-screen Show (4:3)</PresentationFormat>
  <Paragraphs>120</Paragraphs>
  <Slides>10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SAMPLE OF RECENTLY COMPLETED ASSIGNMENTS </vt:lpstr>
    </vt:vector>
  </TitlesOfParts>
  <Company>Rudzinsky Associates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Howard Rudzinsky</dc:creator>
  <cp:lastModifiedBy>Howard Rudzinsky</cp:lastModifiedBy>
  <cp:revision>112</cp:revision>
  <dcterms:created xsi:type="dcterms:W3CDTF">2019-08-20T15:12:57Z</dcterms:created>
  <dcterms:modified xsi:type="dcterms:W3CDTF">2024-05-17T20:53:04Z</dcterms:modified>
</cp:coreProperties>
</file>